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80718"/>
            <a:ext cx="7477601" cy="3832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Jammu-Kashmir Rural Connectivity: Mountain Top LiFi Laser 5G Internet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5146834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visionary project aims to bring high-speed internet connectivity to the remote, mountainous regions of Jammu and Kashmir through the innovative use of LiFi laser technology and 5G networks, bridging the digital divide for rural communities.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690169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Parveet Kumar</a:t>
            </a:r>
            <a:endParaRPr lang="en-US" sz="2187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10597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Bridging the Connectivity Gap in Mountainous Terrain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827972"/>
            <a:ext cx="4542115" cy="2392085"/>
          </a:xfrm>
          <a:prstGeom prst="roundRect">
            <a:avLst>
              <a:gd name="adj" fmla="val 16720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35830" y="3073003"/>
            <a:ext cx="312324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Enhancing Accessibility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35830" y="3553420"/>
            <a:ext cx="40520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 focuses on improving internet accessibility in hard-to-reach mountainous areas, providing vital digital services to underserved communities.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827972"/>
            <a:ext cx="4542115" cy="2392085"/>
          </a:xfrm>
          <a:prstGeom prst="roundRect">
            <a:avLst>
              <a:gd name="adj" fmla="val 16720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500116" y="30730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Reducing Costs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500116" y="3553420"/>
            <a:ext cx="405205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 leveraging LiFi technology, I aim to lower the costs of internet service delivery in these remote regions, making it more affordable for local residents.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442228"/>
            <a:ext cx="9306401" cy="1681282"/>
          </a:xfrm>
          <a:prstGeom prst="roundRect">
            <a:avLst>
              <a:gd name="adj" fmla="val 23789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35830" y="5687258"/>
            <a:ext cx="3139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Overcoming Challenges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35830" y="6167676"/>
            <a:ext cx="881634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 have tackled logistical hurdles, such as powering LiFi transmitters in extreme environments and strategically positioning them for optimal connectivity.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25473"/>
            <a:ext cx="637996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Pathway to Connectivity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52644" y="1953101"/>
            <a:ext cx="27742" cy="5351026"/>
          </a:xfrm>
          <a:prstGeom prst="rect">
            <a:avLst/>
          </a:prstGeom>
          <a:solidFill>
            <a:srgbClr val="302E41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362736"/>
            <a:ext cx="777597" cy="27742"/>
          </a:xfrm>
          <a:prstGeom prst="rect">
            <a:avLst/>
          </a:prstGeom>
          <a:solidFill>
            <a:srgbClr val="16FFBB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212669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94363" y="2168366"/>
            <a:ext cx="14418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21752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Power Source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Integrating solar panels and battery systems to meet the energy requirements of LiFi transmitters.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220468"/>
            <a:ext cx="777597" cy="27742"/>
          </a:xfrm>
          <a:prstGeom prst="rect">
            <a:avLst/>
          </a:prstGeom>
          <a:solidFill>
            <a:srgbClr val="29DDDA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73765" y="4026098"/>
            <a:ext cx="1853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4033004"/>
            <a:ext cx="300418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Transmitter Placement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Strategically positioning LiFi transmitters based on geographical data and terrain analysis for maximum coverage.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6078200"/>
            <a:ext cx="777597" cy="27742"/>
          </a:xfrm>
          <a:prstGeom prst="rect">
            <a:avLst/>
          </a:prstGeom>
          <a:solidFill>
            <a:srgbClr val="37A7E7"/>
          </a:solidFill>
          <a:ln/>
        </p:spPr>
      </p:sp>
      <p:sp>
        <p:nvSpPr>
          <p:cNvPr id="18" name="Shape 14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0A081B"/>
          </a:solidFill>
          <a:ln w="22860">
            <a:solidFill>
              <a:srgbClr val="E0E4E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68884" y="5883831"/>
            <a:ext cx="19514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5890736"/>
            <a:ext cx="28290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Connectivity Solution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Deploying the LiFi laser technology to provide high-speed, reliable internet access to remote mountain communities.</a:t>
            </a:r>
            <a:endParaRPr lang="en-US" sz="1750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510070"/>
            <a:ext cx="706790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Powering the Peak Process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2759869"/>
            <a:ext cx="27654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Solar-Powered Solutions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624376" y="3676412"/>
            <a:ext cx="27654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project leverages solar panels to generate the necessary power of about 100 W - 200 W  for LiFi transmitters, ensuring a sustainable and reliable energy source.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2759869"/>
            <a:ext cx="27654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Thermal Management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939433" y="3676412"/>
            <a:ext cx="2765465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Innovative thermal-resistant chambers with solar-heated cabins and thermally isolating foam maintain battery functionality in low-temperature environments, enabling continuous operation.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2759869"/>
            <a:ext cx="27654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Resilient Infrastructure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254490" y="3676412"/>
            <a:ext cx="27654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system is designed to withstand the harsh weather conditions of the mountainous terrain, providing uninterrupted internet connectivity to remote communities.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38689" y="695206"/>
            <a:ext cx="9095303" cy="13461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01"/>
              </a:lnSpc>
              <a:buNone/>
            </a:pPr>
            <a:r>
              <a:rPr lang="en-US" sz="4241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Conquering Connectivity Challenges</a:t>
            </a:r>
            <a:endParaRPr lang="en-US" sz="4241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89" y="2364343"/>
            <a:ext cx="1077039" cy="172331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338745" y="2579727"/>
            <a:ext cx="2692718" cy="3365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20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Terrain Analysis</a:t>
            </a:r>
            <a:endParaRPr lang="en-US" sz="2120" dirty="0"/>
          </a:p>
        </p:txBody>
      </p:sp>
      <p:sp>
        <p:nvSpPr>
          <p:cNvPr id="8" name="Text 3"/>
          <p:cNvSpPr/>
          <p:nvPr/>
        </p:nvSpPr>
        <p:spPr>
          <a:xfrm>
            <a:off x="2338745" y="3045500"/>
            <a:ext cx="7695248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4"/>
              </a:lnSpc>
              <a:buNone/>
            </a:pPr>
            <a:r>
              <a:rPr lang="en-US" sz="169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Leveraging Google API determine the dominant downward slope of mountainous terrains, ensuring optimal placement of communication infrastructure."</a:t>
            </a:r>
            <a:endParaRPr lang="en-US" sz="1696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689" y="4087654"/>
            <a:ext cx="1077039" cy="172331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338745" y="4303038"/>
            <a:ext cx="3875723" cy="3365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20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Utilizing Line-of-Sight Analysis</a:t>
            </a:r>
            <a:endParaRPr lang="en-US" sz="2120" dirty="0"/>
          </a:p>
        </p:txBody>
      </p:sp>
      <p:sp>
        <p:nvSpPr>
          <p:cNvPr id="11" name="Text 5"/>
          <p:cNvSpPr/>
          <p:nvPr/>
        </p:nvSpPr>
        <p:spPr>
          <a:xfrm>
            <a:off x="2338745" y="4768810"/>
            <a:ext cx="7695248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4"/>
              </a:lnSpc>
              <a:buNone/>
            </a:pPr>
            <a:r>
              <a:rPr lang="en-US" sz="169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Strategically defining a search space to pinpoint the optimal peak location, integrating line-of-sight analysis for precision peak identification in remote areas. </a:t>
            </a:r>
            <a:endParaRPr lang="en-US" sz="1696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689" y="5810964"/>
            <a:ext cx="1077039" cy="172331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338745" y="6026348"/>
            <a:ext cx="3491746" cy="3365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20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Identifying Nearest Summit</a:t>
            </a:r>
            <a:endParaRPr lang="en-US" sz="2120" dirty="0"/>
          </a:p>
        </p:txBody>
      </p:sp>
      <p:sp>
        <p:nvSpPr>
          <p:cNvPr id="14" name="Text 7"/>
          <p:cNvSpPr/>
          <p:nvPr/>
        </p:nvSpPr>
        <p:spPr>
          <a:xfrm>
            <a:off x="2338745" y="6492121"/>
            <a:ext cx="7695248" cy="6891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14"/>
              </a:lnSpc>
              <a:buNone/>
            </a:pPr>
            <a:r>
              <a:rPr lang="en-US" sz="1696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"Exploring the search space to pinpoint the closest peak, optimizing the placement of transmitters and receivers for optimal connectivity in remote regions."</a:t>
            </a:r>
            <a:endParaRPr lang="en-US" sz="1696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838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0715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816429" y="2527221"/>
            <a:ext cx="6997422" cy="10358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078"/>
              </a:lnSpc>
              <a:buNone/>
            </a:pPr>
            <a:r>
              <a:rPr lang="en-US" sz="3262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Charting the Future of Rural Connectivity</a:t>
            </a:r>
            <a:endParaRPr lang="en-US" sz="3262" dirty="0"/>
          </a:p>
        </p:txBody>
      </p:sp>
      <p:sp>
        <p:nvSpPr>
          <p:cNvPr id="6" name="Shape 2"/>
          <p:cNvSpPr/>
          <p:nvPr/>
        </p:nvSpPr>
        <p:spPr>
          <a:xfrm>
            <a:off x="3816429" y="3940969"/>
            <a:ext cx="372785" cy="372785"/>
          </a:xfrm>
          <a:prstGeom prst="roundRect">
            <a:avLst>
              <a:gd name="adj" fmla="val 80023"/>
            </a:avLst>
          </a:prstGeom>
          <a:solidFill>
            <a:srgbClr val="0A081B"/>
          </a:solidFill>
          <a:ln w="15240">
            <a:solidFill>
              <a:srgbClr val="E0E4E6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3949065" y="3971925"/>
            <a:ext cx="107513" cy="310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47"/>
              </a:lnSpc>
              <a:buNone/>
            </a:pPr>
            <a:r>
              <a:rPr lang="en-US" sz="1957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1</a:t>
            </a:r>
            <a:endParaRPr lang="en-US" sz="1957" dirty="0"/>
          </a:p>
        </p:txBody>
      </p:sp>
      <p:sp>
        <p:nvSpPr>
          <p:cNvPr id="8" name="Text 4"/>
          <p:cNvSpPr/>
          <p:nvPr/>
        </p:nvSpPr>
        <p:spPr>
          <a:xfrm>
            <a:off x="4354830" y="3997881"/>
            <a:ext cx="1683663" cy="2589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39"/>
              </a:lnSpc>
              <a:buNone/>
            </a:pPr>
            <a:r>
              <a:rPr lang="en-US" sz="1631" b="1" dirty="0">
                <a:solidFill>
                  <a:srgbClr val="16FFBB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Better Tourism </a:t>
            </a:r>
            <a:endParaRPr lang="en-US" sz="1631" dirty="0"/>
          </a:p>
        </p:txBody>
      </p:sp>
      <p:sp>
        <p:nvSpPr>
          <p:cNvPr id="9" name="Text 5"/>
          <p:cNvSpPr/>
          <p:nvPr/>
        </p:nvSpPr>
        <p:spPr>
          <a:xfrm>
            <a:off x="4354830" y="4356259"/>
            <a:ext cx="1683663" cy="23863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088"/>
              </a:lnSpc>
              <a:buNone/>
            </a:pPr>
            <a:r>
              <a:rPr lang="en-US" sz="130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Enhancing tourism by enabling reliable communication in remote Jammu and Kashmir, facilitating access to hidden mountain treasures and enriching trekking experiences.</a:t>
            </a:r>
            <a:endParaRPr lang="en-US" sz="1305" dirty="0"/>
          </a:p>
        </p:txBody>
      </p:sp>
      <p:sp>
        <p:nvSpPr>
          <p:cNvPr id="10" name="Shape 6"/>
          <p:cNvSpPr/>
          <p:nvPr/>
        </p:nvSpPr>
        <p:spPr>
          <a:xfrm>
            <a:off x="6204109" y="3940969"/>
            <a:ext cx="372785" cy="372785"/>
          </a:xfrm>
          <a:prstGeom prst="roundRect">
            <a:avLst>
              <a:gd name="adj" fmla="val 80023"/>
            </a:avLst>
          </a:prstGeom>
          <a:solidFill>
            <a:srgbClr val="0A081B"/>
          </a:solidFill>
          <a:ln w="15240">
            <a:solidFill>
              <a:srgbClr val="E0E4E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321385" y="3971925"/>
            <a:ext cx="138232" cy="310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47"/>
              </a:lnSpc>
              <a:buNone/>
            </a:pPr>
            <a:r>
              <a:rPr lang="en-US" sz="1957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2</a:t>
            </a:r>
            <a:endParaRPr lang="en-US" sz="1957" dirty="0"/>
          </a:p>
        </p:txBody>
      </p:sp>
      <p:sp>
        <p:nvSpPr>
          <p:cNvPr id="12" name="Text 8"/>
          <p:cNvSpPr/>
          <p:nvPr/>
        </p:nvSpPr>
        <p:spPr>
          <a:xfrm>
            <a:off x="6742509" y="3997881"/>
            <a:ext cx="1683663" cy="5179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039"/>
              </a:lnSpc>
              <a:buNone/>
            </a:pPr>
            <a:r>
              <a:rPr lang="en-US" sz="1631" b="1" dirty="0">
                <a:solidFill>
                  <a:srgbClr val="29DDDA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Efficiency Optimization</a:t>
            </a:r>
            <a:endParaRPr lang="en-US" sz="1631" dirty="0"/>
          </a:p>
        </p:txBody>
      </p:sp>
      <p:sp>
        <p:nvSpPr>
          <p:cNvPr id="13" name="Text 9"/>
          <p:cNvSpPr/>
          <p:nvPr/>
        </p:nvSpPr>
        <p:spPr>
          <a:xfrm>
            <a:off x="6742509" y="4615220"/>
            <a:ext cx="1683663" cy="21212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088"/>
              </a:lnSpc>
              <a:buNone/>
            </a:pPr>
            <a:r>
              <a:rPr lang="en-US" sz="130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Ongoing efforts to improve system efficiency and further optimize the technology will enhance the project's long-term sustainability.</a:t>
            </a:r>
            <a:endParaRPr lang="en-US" sz="1305" dirty="0"/>
          </a:p>
        </p:txBody>
      </p:sp>
      <p:sp>
        <p:nvSpPr>
          <p:cNvPr id="14" name="Shape 10"/>
          <p:cNvSpPr/>
          <p:nvPr/>
        </p:nvSpPr>
        <p:spPr>
          <a:xfrm>
            <a:off x="8591788" y="3940969"/>
            <a:ext cx="372785" cy="372785"/>
          </a:xfrm>
          <a:prstGeom prst="roundRect">
            <a:avLst>
              <a:gd name="adj" fmla="val 80023"/>
            </a:avLst>
          </a:prstGeom>
          <a:solidFill>
            <a:srgbClr val="0A081B"/>
          </a:solidFill>
          <a:ln w="15240">
            <a:solidFill>
              <a:srgbClr val="E0E4E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8705374" y="3971925"/>
            <a:ext cx="145494" cy="31075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47"/>
              </a:lnSpc>
              <a:buNone/>
            </a:pPr>
            <a:r>
              <a:rPr lang="en-US" sz="1957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3</a:t>
            </a:r>
            <a:endParaRPr lang="en-US" sz="1957" dirty="0"/>
          </a:p>
        </p:txBody>
      </p:sp>
      <p:sp>
        <p:nvSpPr>
          <p:cNvPr id="16" name="Text 12"/>
          <p:cNvSpPr/>
          <p:nvPr/>
        </p:nvSpPr>
        <p:spPr>
          <a:xfrm>
            <a:off x="9130189" y="3997881"/>
            <a:ext cx="1683663" cy="5179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039"/>
              </a:lnSpc>
              <a:buNone/>
            </a:pPr>
            <a:r>
              <a:rPr lang="en-US" sz="1631" b="1" dirty="0">
                <a:solidFill>
                  <a:srgbClr val="37A7E7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Better Communication</a:t>
            </a:r>
            <a:endParaRPr lang="en-US" sz="1631" dirty="0"/>
          </a:p>
        </p:txBody>
      </p:sp>
      <p:sp>
        <p:nvSpPr>
          <p:cNvPr id="17" name="Text 13"/>
          <p:cNvSpPr/>
          <p:nvPr/>
        </p:nvSpPr>
        <p:spPr>
          <a:xfrm>
            <a:off x="9130189" y="4615220"/>
            <a:ext cx="1683663" cy="26515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088"/>
              </a:lnSpc>
              <a:buNone/>
            </a:pPr>
            <a:r>
              <a:rPr lang="en-US" sz="1305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pioneering LiFi initiative addresses the digital divide, empowering rural communities and strengthening border security by providing swift and reliable communication in remote areas</a:t>
            </a:r>
            <a:endParaRPr lang="en-US" sz="1305" dirty="0"/>
          </a:p>
        </p:txBody>
      </p:sp>
      <p:sp>
        <p:nvSpPr>
          <p:cNvPr id="18" name="Text 14"/>
          <p:cNvSpPr/>
          <p:nvPr/>
        </p:nvSpPr>
        <p:spPr>
          <a:xfrm>
            <a:off x="6279356" y="7515225"/>
            <a:ext cx="2071568" cy="2589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39"/>
              </a:lnSpc>
              <a:buNone/>
            </a:pPr>
            <a:r>
              <a:rPr lang="en-US" sz="1631" b="1" dirty="0">
                <a:solidFill>
                  <a:srgbClr val="F0FCFF"/>
                </a:solidFill>
                <a:latin typeface="Spline Sans" pitchFamily="34" charset="0"/>
                <a:ea typeface="Spline Sans" pitchFamily="34" charset="-122"/>
                <a:cs typeface="Spline Sans" pitchFamily="34" charset="-120"/>
              </a:rPr>
              <a:t>Thank You</a:t>
            </a:r>
            <a:endParaRPr lang="en-US" sz="1631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2024-05-01T15:57:40Z</dcterms:created>
  <dcterms:modified xsi:type="dcterms:W3CDTF">2024-05-01T15:57:40Z</dcterms:modified>
</cp:coreProperties>
</file>